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1"/>
  </p:notesMasterIdLst>
  <p:sldIdLst>
    <p:sldId id="272" r:id="rId2"/>
    <p:sldId id="349" r:id="rId3"/>
    <p:sldId id="415" r:id="rId4"/>
    <p:sldId id="416" r:id="rId5"/>
    <p:sldId id="473" r:id="rId6"/>
    <p:sldId id="440" r:id="rId7"/>
    <p:sldId id="474" r:id="rId8"/>
    <p:sldId id="429" r:id="rId9"/>
    <p:sldId id="477" r:id="rId10"/>
    <p:sldId id="476" r:id="rId11"/>
    <p:sldId id="417" r:id="rId12"/>
    <p:sldId id="419" r:id="rId13"/>
    <p:sldId id="420" r:id="rId14"/>
    <p:sldId id="423" r:id="rId15"/>
    <p:sldId id="424" r:id="rId16"/>
    <p:sldId id="478" r:id="rId17"/>
    <p:sldId id="479" r:id="rId18"/>
    <p:sldId id="480" r:id="rId19"/>
    <p:sldId id="485" r:id="rId20"/>
    <p:sldId id="486" r:id="rId21"/>
    <p:sldId id="460" r:id="rId22"/>
    <p:sldId id="461" r:id="rId23"/>
    <p:sldId id="462" r:id="rId24"/>
    <p:sldId id="466" r:id="rId25"/>
    <p:sldId id="467" r:id="rId26"/>
    <p:sldId id="489" r:id="rId27"/>
    <p:sldId id="490" r:id="rId28"/>
    <p:sldId id="488" r:id="rId29"/>
    <p:sldId id="487" r:id="rId3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3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85B88B9-3B5B-4E4F-A39E-03FA435B3207}" type="datetimeFigureOut">
              <a:rPr lang="en-IL" smtClean="0"/>
              <a:t>16/01/2023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76848236-751A-4278-A371-19F4C0663D5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45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F82B354-6DB9-F0C1-73E8-5ABCB7CA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1CECA99-4F80-822E-E4AE-0D1DF0912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F3F8A03-64B0-E0EE-A74D-A168342E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E63786-E1BD-72B7-4D20-13F28948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ABBE675-9FA7-79E6-0F32-72405B5A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429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F2A194-DF9F-143A-0B43-AB518599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87DEE19-84CE-A744-ED90-574445F3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EE23267-41A5-62FE-F668-928B7E5A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C0B007E-BF02-5B67-2E13-E647E3AB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640995-9771-5C85-F27B-4E4AEB1F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884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F5AE561-CE46-8D9E-07A7-5A96A984E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8877455-C94E-BFBE-3890-D0A87E71C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84CCB16-AE46-B90B-2F5C-42D35B6B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583D899-ACA6-31F1-298E-9420E684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5EBC10-446A-F9C7-36D4-CADB3D52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373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549FFA-606D-B62D-6CD8-6239DC7A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258D50-C0D1-05E5-767D-4806F669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C1074D-F52D-DBF0-9C84-12E74DCC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CACBDFD-ADD1-5216-8624-F93D52B3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7726BE5-D46F-88CC-6912-68F3C1D1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008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73FD95-3DFD-BCB6-CC56-9EBD62CA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BF66CFF-0DCE-88BF-8DEB-887F772EA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01753CD-B73A-2F77-3EFE-8F5A97B1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D4F8B7-A628-9238-3C88-3069AD8C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E88BB84-01FA-1FB6-D6E8-163C131D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208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4A1673-9CEA-2973-DBB4-F472F432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A5D471-2B0C-9AE4-8847-964A5CB79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5AB27C3-0228-62CD-A06C-FE93FD87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06D3260-F219-ABA6-98AB-FC44159F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3516599-268B-3020-4147-EC906447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09B0E99-0ADE-6FB6-2CB2-5D40485C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383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01F048-BB55-216F-9EED-4C48DB51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25DE09-FF16-ED49-8093-25CA5C99D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59E3C77-A67C-E928-795B-5E00C961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0A4599C-E7BE-F5F6-8303-8FE1E4DC7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FF04422-0FD4-3EEA-D284-6517B9B46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24822EC-9362-0FB5-DB78-5CACF48E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37D9B3-A232-0C4A-0147-FAB11A7E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068338B-3746-AF06-CAC6-B31ECA9D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549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64FAEA-31F9-6F43-F763-36E1978D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7699043-B3D7-E587-E613-4173241A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4A134A9-F080-28AB-7A58-32A3AB40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9492B08-A7FD-ADF0-350E-19EFC290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93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23858BD-B7EF-E2EC-AA4C-7360AC02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DA742C4-C703-569F-3AB7-964326C2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0FC5C37-A208-5FCB-B0B2-6E9AD10D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4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DFB054-18E9-226A-3D03-E2E0CD80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B8549C3-5482-8085-1214-7588E5883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8CBB675-0E11-A475-56EF-1430720ED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0199772-18FE-234A-DB92-E236FC61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A11E407-0687-97D4-3D5A-0A4D9F48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447CABE-2A7B-0D13-922B-6C2B5D9B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299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03AD58-7A39-FF15-5F97-A91FC2BF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91E9A19-E917-20FD-D6BF-D270B631C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41E3A4D-D484-354E-DF6C-BE83ABFD4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92B80A3-EA8D-D5C3-7E63-09B15790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0807A1C-DE2D-E031-77EE-8C918369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B38454C-7366-FB69-5E4B-7D6F6FAD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877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C97DC5F-BF04-3ECE-0E78-FD9E75D4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113F6C9-1194-21E3-88B0-49AA2E079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3B5826-B396-C69C-AC3B-7558DEC16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5DE1B-2C1D-6541-A8F1-AC9B50E37A71}" type="datetimeFigureOut">
              <a:rPr lang="he-IL" smtClean="0"/>
              <a:t>כ"ג/טבת/תשפ"ג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3594BFD-9A93-B073-289D-0E153BB95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9CE73F4-194C-B7DB-1504-17A4E5182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E164-CF38-3D41-AFE4-327D5FC5A91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466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3D8CB6-4C3E-D732-923E-5B9B1AA1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734"/>
            <a:ext cx="9144000" cy="1618301"/>
          </a:xfrm>
        </p:spPr>
        <p:txBody>
          <a:bodyPr>
            <a:normAutofit fontScale="90000"/>
          </a:bodyPr>
          <a:lstStyle/>
          <a:p>
            <a:r>
              <a:rPr lang="he-IL" dirty="0"/>
              <a:t>עץ בינארי</a:t>
            </a:r>
            <a:br>
              <a:rPr lang="en-US" dirty="0"/>
            </a:br>
            <a:r>
              <a:rPr lang="he-IL" dirty="0" err="1"/>
              <a:t>והחוליה</a:t>
            </a:r>
            <a:r>
              <a:rPr lang="he-IL" dirty="0"/>
              <a:t> הבינארית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51231B8-4ADE-F740-FAB4-EB98B19CA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87829"/>
            <a:ext cx="9144000" cy="673659"/>
          </a:xfrm>
        </p:spPr>
        <p:txBody>
          <a:bodyPr>
            <a:normAutofit/>
          </a:bodyPr>
          <a:lstStyle/>
          <a:p>
            <a:r>
              <a:rPr lang="he-IL" sz="3200" dirty="0"/>
              <a:t>גלעד מרקמן</a:t>
            </a:r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6C581531-1384-F98C-E148-1D89CCF8B7F2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772E4AD7-3C6F-9B38-332B-CDE3B36D843D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49A183D1-5BE3-49C7-2CB1-979393ED5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A03BC86D-C1FA-F444-1105-88D254278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5CDCD258-EA6C-F70E-4BFE-27A00E98E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8E1CCCC-B42D-F4AA-5B65-35F89D84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31310"/>
            <a:ext cx="9169367" cy="34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מחלקה גרפית לייצוג עץ בינארי</a:t>
            </a:r>
            <a:br>
              <a:rPr lang="he-IL" dirty="0"/>
            </a:br>
            <a:r>
              <a:rPr lang="en-US" dirty="0"/>
              <a:t>Unit4.BinTreeCanvasLib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167DE71-FA53-1BB5-65C5-8A50392A3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32" y="1825625"/>
            <a:ext cx="6682136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4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2881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סריקה לעומק תחילה</a:t>
            </a:r>
            <a:br>
              <a:rPr lang="he-IL" dirty="0"/>
            </a:br>
            <a:r>
              <a:rPr lang="en-IL" dirty="0"/>
              <a:t>DFS – 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158" y="2016544"/>
            <a:ext cx="5917642" cy="4351338"/>
          </a:xfrm>
        </p:spPr>
        <p:txBody>
          <a:bodyPr>
            <a:normAutofit/>
          </a:bodyPr>
          <a:lstStyle/>
          <a:p>
            <a:r>
              <a:rPr lang="he-IL" dirty="0"/>
              <a:t>אלגוריתם סריקה לעומק תחילה הוא אלגוריתם רקורסיבי לסריקה של גרפים בכלל, ועצים בינאריים בפרט.</a:t>
            </a:r>
          </a:p>
          <a:p>
            <a:r>
              <a:rPr lang="he-IL" dirty="0"/>
              <a:t>סדר הסריקה הוא כך (מתחילים בשורש):</a:t>
            </a:r>
          </a:p>
          <a:p>
            <a:pPr marL="914400" lvl="1" indent="-457200">
              <a:buFont typeface="+mj-lt"/>
              <a:buAutoNum type="arabicPeriod"/>
            </a:pPr>
            <a:r>
              <a:rPr lang="he-IL" dirty="0"/>
              <a:t>אם קיים בן שמאלי ולא ביקרנו בו - עוברים לבן השמאלי. חזרה להתחלה.</a:t>
            </a:r>
          </a:p>
          <a:p>
            <a:pPr marL="914400" lvl="1" indent="-457200">
              <a:buFont typeface="+mj-lt"/>
              <a:buAutoNum type="arabicPeriod"/>
            </a:pPr>
            <a:r>
              <a:rPr lang="he-IL" dirty="0"/>
              <a:t>אם קיים בן ימני ולא ביקרנו בו - עוברים לבן הימני, חזרה להתחלה. </a:t>
            </a:r>
          </a:p>
          <a:p>
            <a:pPr marL="914400" lvl="1" indent="-457200">
              <a:buFont typeface="+mj-lt"/>
              <a:buAutoNum type="arabicPeriod"/>
            </a:pPr>
            <a:r>
              <a:rPr lang="he-IL" dirty="0"/>
              <a:t>אם אין בנים – חוזרים לאב למקום ממנו קראנו.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הקלטת מסך 20">
            <a:hlinkClick r:id="" action="ppaction://media"/>
            <a:extLst>
              <a:ext uri="{FF2B5EF4-FFF2-40B4-BE49-F238E27FC236}">
                <a16:creationId xmlns:a16="http://schemas.microsoft.com/office/drawing/2014/main" id="{4C178821-B565-320D-E280-18603A0760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49" end="2226.3"/>
                </p14:media>
              </p:ext>
            </p:extLst>
          </p:nvPr>
        </p:nvPicPr>
        <p:blipFill rotWithShape="1">
          <a:blip r:embed="rId5"/>
          <a:srcRect l="17841" t="20429" r="9896" b="8135"/>
          <a:stretch>
            <a:fillRect/>
          </a:stretch>
        </p:blipFill>
        <p:spPr>
          <a:xfrm>
            <a:off x="493517" y="2148643"/>
            <a:ext cx="4930787" cy="40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1299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אלגוריתם </a:t>
            </a:r>
            <a:r>
              <a:rPr lang="en-IL" dirty="0"/>
              <a:t>DFS</a:t>
            </a:r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A6AD55A-B157-FE19-B8FE-775505A4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0" y="1994422"/>
            <a:ext cx="5026815" cy="3921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4B10C-A2EA-F14A-A7FF-2F8223BE7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763" y="1994422"/>
            <a:ext cx="6243795" cy="253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D7209-B7F4-024A-3529-39877FC21D83}"/>
              </a:ext>
            </a:extLst>
          </p:cNvPr>
          <p:cNvSpPr txBox="1"/>
          <p:nvPr/>
        </p:nvSpPr>
        <p:spPr>
          <a:xfrm>
            <a:off x="5535763" y="4672584"/>
            <a:ext cx="62437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dirty="0"/>
              <a:t>סיבוכיות זמן ריצה של האלגוריתם : </a:t>
            </a:r>
            <a:r>
              <a:rPr lang="en-US" dirty="0"/>
              <a:t>O(n)</a:t>
            </a:r>
            <a:r>
              <a:rPr lang="he-IL" dirty="0"/>
              <a:t>, </a:t>
            </a:r>
            <a:r>
              <a:rPr lang="en-US" dirty="0"/>
              <a:t>n</a:t>
            </a:r>
            <a:r>
              <a:rPr lang="he-IL" dirty="0"/>
              <a:t> – מספר הצמתים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3794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78"/>
          </a:xfrm>
        </p:spPr>
        <p:txBody>
          <a:bodyPr/>
          <a:lstStyle/>
          <a:p>
            <a:pPr algn="ctr"/>
            <a:r>
              <a:rPr lang="he-IL" dirty="0"/>
              <a:t>סדר הסריקה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392" y="2016544"/>
            <a:ext cx="5931408" cy="4351338"/>
          </a:xfrm>
        </p:spPr>
        <p:txBody>
          <a:bodyPr>
            <a:normAutofit/>
          </a:bodyPr>
          <a:lstStyle/>
          <a:p>
            <a:r>
              <a:rPr lang="he-IL" dirty="0"/>
              <a:t>בסריקה לעומק אנחנו מגדירים שלושה סוגי סריקה:</a:t>
            </a:r>
          </a:p>
          <a:p>
            <a:pPr lvl="1"/>
            <a:r>
              <a:rPr lang="he-IL" dirty="0"/>
              <a:t>סריקה תחילית – </a:t>
            </a:r>
            <a:r>
              <a:rPr lang="en-IL" dirty="0" err="1"/>
              <a:t>PreOrder</a:t>
            </a:r>
            <a:endParaRPr lang="en-IL" dirty="0"/>
          </a:p>
          <a:p>
            <a:pPr lvl="1"/>
            <a:r>
              <a:rPr lang="he-IL" dirty="0"/>
              <a:t>סריקה תוכית – </a:t>
            </a:r>
            <a:r>
              <a:rPr lang="en-IL" dirty="0" err="1"/>
              <a:t>InOrder</a:t>
            </a:r>
            <a:endParaRPr lang="en-IL" dirty="0"/>
          </a:p>
          <a:p>
            <a:pPr lvl="1"/>
            <a:r>
              <a:rPr lang="he-IL" dirty="0"/>
              <a:t>סריקה סופית – </a:t>
            </a:r>
            <a:r>
              <a:rPr lang="en-IL" dirty="0" err="1"/>
              <a:t>PostOrder</a:t>
            </a:r>
            <a:endParaRPr lang="en-IL" dirty="0"/>
          </a:p>
          <a:p>
            <a:pPr lvl="1"/>
            <a:endParaRPr lang="en-IL" dirty="0"/>
          </a:p>
          <a:p>
            <a:r>
              <a:rPr lang="he-IL" dirty="0"/>
              <a:t>ההבדל בין הסריקות הוא במקום בו אנו מדפיסים (או מבצעים חישוב אחר) על הצומת.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185BAE-4EE0-8B59-6E16-C88088691C8F}"/>
              </a:ext>
            </a:extLst>
          </p:cNvPr>
          <p:cNvSpPr txBox="1">
            <a:spLocks/>
          </p:cNvSpPr>
          <p:nvPr/>
        </p:nvSpPr>
        <p:spPr>
          <a:xfrm>
            <a:off x="1520115" y="2016544"/>
            <a:ext cx="3426789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322C1-1BA9-9469-CF48-2DD9F1E7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66" y="2601950"/>
            <a:ext cx="5202757" cy="24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78"/>
          </a:xfrm>
        </p:spPr>
        <p:txBody>
          <a:bodyPr/>
          <a:lstStyle/>
          <a:p>
            <a:pPr algn="ctr"/>
            <a:r>
              <a:rPr lang="he-IL" dirty="0"/>
              <a:t>סדר הסריקה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10" y="2016544"/>
            <a:ext cx="10685390" cy="4351338"/>
          </a:xfrm>
        </p:spPr>
        <p:txBody>
          <a:bodyPr>
            <a:normAutofit/>
          </a:bodyPr>
          <a:lstStyle/>
          <a:p>
            <a:pPr algn="l" rtl="0"/>
            <a:r>
              <a:rPr lang="en-IL" dirty="0" err="1"/>
              <a:t>preOrder</a:t>
            </a:r>
            <a:r>
              <a:rPr lang="en-IL" dirty="0"/>
              <a:t> = </a:t>
            </a:r>
          </a:p>
          <a:p>
            <a:pPr algn="l" rtl="0"/>
            <a:endParaRPr lang="en-IL" dirty="0"/>
          </a:p>
          <a:p>
            <a:pPr algn="l" rtl="0"/>
            <a:r>
              <a:rPr lang="en-IL" dirty="0" err="1"/>
              <a:t>inOrder</a:t>
            </a:r>
            <a:r>
              <a:rPr lang="en-IL" dirty="0"/>
              <a:t> = </a:t>
            </a:r>
          </a:p>
          <a:p>
            <a:pPr algn="l" rtl="0"/>
            <a:endParaRPr lang="en-IL" dirty="0"/>
          </a:p>
          <a:p>
            <a:pPr algn="l" rtl="0"/>
            <a:r>
              <a:rPr lang="en-IL" dirty="0" err="1"/>
              <a:t>postOredr</a:t>
            </a:r>
            <a:r>
              <a:rPr lang="en-US" dirty="0"/>
              <a:t> =</a:t>
            </a:r>
          </a:p>
          <a:p>
            <a:pPr algn="l" rtl="0"/>
            <a:endParaRPr lang="en-US" dirty="0"/>
          </a:p>
          <a:p>
            <a:pPr algn="r"/>
            <a:endParaRPr lang="en-US" dirty="0"/>
          </a:p>
          <a:p>
            <a:pPr algn="r"/>
            <a:r>
              <a:rPr lang="he-IL" dirty="0"/>
              <a:t>שאלה: כיצד ניתן לבנות מתוצאות הסריקה את העץ חזרה ?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DBFC6A-0881-E427-5208-AD5A59617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8" r="17735" b="10341"/>
          <a:stretch/>
        </p:blipFill>
        <p:spPr>
          <a:xfrm>
            <a:off x="7734136" y="1918007"/>
            <a:ext cx="3619664" cy="3516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6532A-9548-801C-369D-AF6A12E57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98" y="2119206"/>
            <a:ext cx="3946597" cy="2787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3D241A-9311-B2E6-3136-D7E3264F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297" y="3117321"/>
            <a:ext cx="3939910" cy="307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0B258F-70C0-740E-34B6-3196E1F1A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585" y="4146493"/>
            <a:ext cx="3939910" cy="3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40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190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תרגילים – פעולות סטטיות</a:t>
            </a:r>
            <a:br>
              <a:rPr lang="he-IL" dirty="0"/>
            </a:br>
            <a:r>
              <a:rPr lang="he-IL" dirty="0"/>
              <a:t>לביצוע על עץ </a:t>
            </a:r>
            <a:r>
              <a:rPr lang="en-US" dirty="0"/>
              <a:t>int</a:t>
            </a:r>
            <a:endParaRPr lang="en-IL" dirty="0"/>
          </a:p>
        </p:txBody>
      </p:sp>
      <p:graphicFrame>
        <p:nvGraphicFramePr>
          <p:cNvPr id="9" name="טבלה 9">
            <a:extLst>
              <a:ext uri="{FF2B5EF4-FFF2-40B4-BE49-F238E27FC236}">
                <a16:creationId xmlns:a16="http://schemas.microsoft.com/office/drawing/2014/main" id="{8E017CF2-B69D-288C-9DAE-AAB315BA3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001550"/>
              </p:ext>
            </p:extLst>
          </p:nvPr>
        </p:nvGraphicFramePr>
        <p:xfrm>
          <a:off x="923611" y="1734215"/>
          <a:ext cx="1051560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538">
                  <a:extLst>
                    <a:ext uri="{9D8B030D-6E8A-4147-A177-3AD203B41FA5}">
                      <a16:colId xmlns:a16="http://schemas.microsoft.com/office/drawing/2014/main" val="4078219138"/>
                    </a:ext>
                  </a:extLst>
                </a:gridCol>
                <a:gridCol w="8083062">
                  <a:extLst>
                    <a:ext uri="{9D8B030D-6E8A-4147-A177-3AD203B41FA5}">
                      <a16:colId xmlns:a16="http://schemas.microsoft.com/office/drawing/2014/main" val="4184666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תיאור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2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התקן את הממשקים הנדרשים. צור קובץ עם עץ &lt;</a:t>
                      </a:r>
                      <a:r>
                        <a:rPr lang="en-US" sz="2000" dirty="0"/>
                        <a:t>int</a:t>
                      </a:r>
                      <a:r>
                        <a:rPr lang="he-IL" sz="2000" dirty="0"/>
                        <a:t>&gt; בעל שלוש רמות לבחירתך. הדפס את העץ באמצעות </a:t>
                      </a:r>
                      <a:r>
                        <a:rPr lang="he-IL" sz="2000" dirty="0" err="1"/>
                        <a:t>הספריה</a:t>
                      </a:r>
                      <a:r>
                        <a:rPr lang="he-IL" sz="2000" dirty="0"/>
                        <a:t> הגרפית.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/>
                        <a:t>DFS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פעולה המקבלת עץ (שורש - חוליה בינרית) ומחזירה תור עם סדר הערכים בסריקה תחילית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18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err="1"/>
                        <a:t>DFS_count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סופרת את מספר הצמתים בעץ.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16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/>
                        <a:t>DFS</a:t>
                      </a:r>
                      <a:r>
                        <a:rPr lang="en-US" sz="2000" dirty="0"/>
                        <a:t>_</a:t>
                      </a:r>
                      <a:r>
                        <a:rPr lang="en-US" sz="2000" dirty="0" err="1"/>
                        <a:t>FindMax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מחזירה את ערך הצומת הגבוה ביותר בעץ.</a:t>
                      </a:r>
                      <a:endParaRPr lang="en-IL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4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/>
                        <a:t>DFS</a:t>
                      </a:r>
                      <a:r>
                        <a:rPr lang="en-US" sz="2000" dirty="0"/>
                        <a:t>_</a:t>
                      </a:r>
                      <a:r>
                        <a:rPr lang="en-US" sz="2000" dirty="0" err="1"/>
                        <a:t>FindMaxLeaf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מחזירה את ערך העלה הגבוה ביותר בעץ.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9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err="1"/>
                        <a:t>DFS_depth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מחזירה את עומק העץ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4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err="1"/>
                        <a:t>DFS_sum_of_nodes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</a:t>
                      </a:r>
                      <a:r>
                        <a:rPr lang="he-IL" sz="2000" dirty="0" err="1"/>
                        <a:t>סוכמת</a:t>
                      </a:r>
                      <a:r>
                        <a:rPr lang="he-IL" sz="2000" dirty="0"/>
                        <a:t> את כל הערכים של צמתי העץ.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6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err="1"/>
                        <a:t>DFS_sum_of_leaves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</a:t>
                      </a:r>
                      <a:r>
                        <a:rPr lang="he-IL" sz="2000" dirty="0" err="1"/>
                        <a:t>סוכמת</a:t>
                      </a:r>
                      <a:r>
                        <a:rPr lang="he-IL" sz="2000" dirty="0"/>
                        <a:t> את כל הערכים של עלי העץ.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94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DFS_IsAllEven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מחזירה </a:t>
                      </a:r>
                      <a:r>
                        <a:rPr lang="en-US" sz="2000" dirty="0"/>
                        <a:t>true</a:t>
                      </a:r>
                      <a:r>
                        <a:rPr lang="he-IL" sz="2000" dirty="0"/>
                        <a:t> אם כל העלים זוגיים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7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/>
                        <a:t>DFS</a:t>
                      </a:r>
                      <a:r>
                        <a:rPr lang="he-IL" sz="2000" dirty="0"/>
                        <a:t>_</a:t>
                      </a:r>
                      <a:r>
                        <a:rPr lang="en-IL" sz="2000" dirty="0" err="1"/>
                        <a:t>SortSons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 מקבלת עץ ומסדרת את כל העלים כך שהעלה הקטן יהיה מצד ימין.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30834"/>
                  </a:ext>
                </a:extLst>
              </a:tr>
            </a:tbl>
          </a:graphicData>
        </a:graphic>
      </p:graphicFrame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-90435"/>
            <a:ext cx="1206682" cy="1211904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38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בגרות</a:t>
            </a:r>
            <a:r>
              <a:rPr lang="en-US" sz="4000" dirty="0">
                <a:solidFill>
                  <a:srgbClr val="FFFFFF"/>
                </a:solidFill>
              </a:rPr>
              <a:t> 2022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31399B7-B9F5-BF09-8A23-238B6FB82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2"/>
          <a:stretch/>
        </p:blipFill>
        <p:spPr>
          <a:xfrm>
            <a:off x="380417" y="2322576"/>
            <a:ext cx="5466419" cy="3500596"/>
          </a:xfrm>
          <a:prstGeom prst="rect">
            <a:avLst/>
          </a:prstGeom>
        </p:spPr>
      </p:pic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573BAB96-B2CE-7205-3FED-ACD87CF8E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1785" y="2039112"/>
            <a:ext cx="5384467" cy="4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1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בגרות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2022 -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המשך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E38CFE-5CE1-131C-A061-AFB9AA135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019" y="467208"/>
            <a:ext cx="599856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בגרות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73340-DC7A-B225-5A19-F2BEC9DB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357" y="467208"/>
            <a:ext cx="688788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בגרות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2020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מועד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מיוחד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Diagram, letter&#10;&#10;Description automatically generated">
            <a:extLst>
              <a:ext uri="{FF2B5EF4-FFF2-40B4-BE49-F238E27FC236}">
                <a16:creationId xmlns:a16="http://schemas.microsoft.com/office/drawing/2014/main" id="{ED106980-AF66-309D-17F3-76C36A32C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08375"/>
            <a:ext cx="7225748" cy="4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9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הגדרה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248" y="1870547"/>
            <a:ext cx="7083552" cy="4351338"/>
          </a:xfrm>
        </p:spPr>
        <p:txBody>
          <a:bodyPr/>
          <a:lstStyle/>
          <a:p>
            <a:r>
              <a:rPr lang="he-IL" dirty="0"/>
              <a:t>גרף – הוא אובייקט מתמטי המתאר קבוצה של עצמים ("קודקודים" או "צמתים") ואת היחסים ביניהם ("קשתות").</a:t>
            </a:r>
          </a:p>
          <a:p>
            <a:r>
              <a:rPr lang="he-IL" dirty="0"/>
              <a:t>מעגל (</a:t>
            </a:r>
            <a:r>
              <a:rPr lang="en-US" dirty="0"/>
              <a:t>circle</a:t>
            </a:r>
            <a:r>
              <a:rPr lang="he-IL" dirty="0"/>
              <a:t>) – הוא מסלול המכיל לפחות שלושה צמתים שונים, ובו הצומת הראשון והאחרון זהים, ושאר הצמתים האחרים מופיעים פעם אחת בלבד.</a:t>
            </a:r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תמונה 9" descr="תמונה שמכילה שמים, ציור קווים&#10;&#10;התיאור נוצר באופן אוטומטי">
            <a:extLst>
              <a:ext uri="{FF2B5EF4-FFF2-40B4-BE49-F238E27FC236}">
                <a16:creationId xmlns:a16="http://schemas.microsoft.com/office/drawing/2014/main" id="{8C56AF7C-EAC7-DFF8-80BE-14D51D6F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0" y="2537468"/>
            <a:ext cx="3864628" cy="28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בגרות</a:t>
            </a:r>
            <a:r>
              <a:rPr lang="en-US" sz="4000" dirty="0">
                <a:solidFill>
                  <a:srgbClr val="FFFFFF"/>
                </a:solidFill>
              </a:rPr>
              <a:t> 2019</a:t>
            </a:r>
          </a:p>
        </p:txBody>
      </p:sp>
      <p:pic>
        <p:nvPicPr>
          <p:cNvPr id="4" name="Content Placeholder 3" descr="Text, letter&#10;&#10;Description automatically generated">
            <a:extLst>
              <a:ext uri="{FF2B5EF4-FFF2-40B4-BE49-F238E27FC236}">
                <a16:creationId xmlns:a16="http://schemas.microsoft.com/office/drawing/2014/main" id="{BFFF83BD-FBFA-843B-841C-FB3A0BD32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83" y="2395728"/>
            <a:ext cx="5669054" cy="325970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44EEC7-20A1-DF6C-5A99-97F262F3F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82" y="2286000"/>
            <a:ext cx="5618085" cy="3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97"/>
            <a:ext cx="10515600" cy="846779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סריקה לעומק מחזורית</a:t>
            </a:r>
            <a:br>
              <a:rPr lang="he-IL" dirty="0"/>
            </a:br>
            <a:r>
              <a:rPr lang="en-US" dirty="0"/>
              <a:t>Iterative DFS</a:t>
            </a:r>
            <a:endParaRPr lang="en-IL" dirty="0"/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EBFE-07D1-F774-BAA7-F2F21AF1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905"/>
            <a:ext cx="10515600" cy="4965058"/>
          </a:xfrm>
        </p:spPr>
        <p:txBody>
          <a:bodyPr/>
          <a:lstStyle/>
          <a:p>
            <a:r>
              <a:rPr lang="he-IL" dirty="0"/>
              <a:t>האלגוריתם הרקורסיבי </a:t>
            </a:r>
            <a:r>
              <a:rPr lang="en-US" dirty="0"/>
              <a:t>DFS</a:t>
            </a:r>
            <a:r>
              <a:rPr lang="he-IL" dirty="0"/>
              <a:t> עושה שימוש (כמו כל רקורסיה) במחסנית זמן ריצה כדי לאחסן את המשתנים בכל קריאה רקורסיבית, ולאחזר אותם בעת החזרה לאחור במהלך הסריקה.</a:t>
            </a:r>
            <a:endParaRPr lang="en-US" dirty="0"/>
          </a:p>
          <a:p>
            <a:r>
              <a:rPr lang="he-IL" dirty="0"/>
              <a:t>ניתן לדמות את פעולת הרקורסיה באמצעות מחסנית </a:t>
            </a:r>
            <a:r>
              <a:rPr lang="en-US" dirty="0"/>
              <a:t>Stack</a:t>
            </a:r>
            <a:r>
              <a:rPr lang="he-IL" dirty="0"/>
              <a:t>, אשר מחליפה את מחסנית זמן הריצה. בדרך זו אנו יכולים לבצע סריקה לעומק באמצעות אלגוריתם </a:t>
            </a:r>
            <a:r>
              <a:rPr lang="he-IL" dirty="0" err="1"/>
              <a:t>איטרטיבי</a:t>
            </a:r>
            <a:r>
              <a:rPr lang="he-IL" dirty="0"/>
              <a:t> (לולאה ולא רקורסיה).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510A8-2D80-DEAF-393F-3E392B4F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23" y="3800899"/>
            <a:ext cx="4695416" cy="2296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337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78"/>
          </a:xfrm>
        </p:spPr>
        <p:txBody>
          <a:bodyPr/>
          <a:lstStyle/>
          <a:p>
            <a:pPr algn="ctr"/>
            <a:r>
              <a:rPr lang="he-IL" dirty="0"/>
              <a:t>פעולת המחסנית ב </a:t>
            </a:r>
            <a:r>
              <a:rPr lang="en-US" dirty="0"/>
              <a:t>DFS</a:t>
            </a:r>
            <a:endParaRPr lang="en-IL" dirty="0"/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90ECE13-AE63-8206-8537-3AC7B8253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888292"/>
              </p:ext>
            </p:extLst>
          </p:nvPr>
        </p:nvGraphicFramePr>
        <p:xfrm>
          <a:off x="2341437" y="5804438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313956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17958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23031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235795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37436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73639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8708464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6693646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912901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1746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15543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7FD8C39-3CC2-353C-434D-FCD3CAD1E97C}"/>
              </a:ext>
            </a:extLst>
          </p:cNvPr>
          <p:cNvSpPr txBox="1"/>
          <p:nvPr/>
        </p:nvSpPr>
        <p:spPr>
          <a:xfrm>
            <a:off x="10402529" y="1112616"/>
            <a:ext cx="95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/>
              <a:t>Stack</a:t>
            </a:r>
            <a:endParaRPr lang="en-IL" sz="2000" b="1" dirty="0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07C8FF3F-4726-17DF-8E7D-545BF093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27306"/>
              </p:ext>
            </p:extLst>
          </p:nvPr>
        </p:nvGraphicFramePr>
        <p:xfrm>
          <a:off x="10597174" y="2012046"/>
          <a:ext cx="561980" cy="333756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61980">
                  <a:extLst>
                    <a:ext uri="{9D8B030D-6E8A-4147-A177-3AD203B41FA5}">
                      <a16:colId xmlns:a16="http://schemas.microsoft.com/office/drawing/2014/main" val="1001231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7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7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6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3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5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9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4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09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6220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2CDB987-ACEC-C359-3CF7-DE594FB17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48" y="1444214"/>
            <a:ext cx="5017548" cy="332276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4391BB8-208F-AF2A-4850-8BF1439EC8C4}"/>
              </a:ext>
            </a:extLst>
          </p:cNvPr>
          <p:cNvSpPr/>
          <p:nvPr/>
        </p:nvSpPr>
        <p:spPr>
          <a:xfrm>
            <a:off x="10753344" y="1508394"/>
            <a:ext cx="210312" cy="45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91E325-FBED-F8E6-280D-F7E9FE07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90" y="1456774"/>
            <a:ext cx="3619814" cy="1912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2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78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הפעולה </a:t>
            </a:r>
            <a:r>
              <a:rPr lang="en-US" dirty="0" err="1"/>
              <a:t>DFS_Stack</a:t>
            </a:r>
            <a:endParaRPr lang="en-IL" dirty="0"/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EBFE-07D1-F774-BAA7-F2F21AF1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15" y="1211904"/>
            <a:ext cx="11440049" cy="4965059"/>
          </a:xfrm>
        </p:spPr>
        <p:txBody>
          <a:bodyPr/>
          <a:lstStyle/>
          <a:p>
            <a:r>
              <a:rPr lang="he-IL" dirty="0"/>
              <a:t>העזר </a:t>
            </a:r>
            <a:r>
              <a:rPr lang="he-IL" dirty="0" err="1"/>
              <a:t>בפסאודו</a:t>
            </a:r>
            <a:r>
              <a:rPr lang="he-IL" dirty="0"/>
              <a:t> קו להשלמת הפעולה ב </a:t>
            </a:r>
            <a:r>
              <a:rPr lang="en-US" dirty="0"/>
              <a:t>C#</a:t>
            </a:r>
            <a:r>
              <a:rPr lang="he-IL" dirty="0"/>
              <a:t>. </a:t>
            </a: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3F2B63F-C4BD-338C-910B-257ED163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0" y="1310127"/>
            <a:ext cx="3619814" cy="1912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4664118-2621-74C9-BAE5-4C2A8B57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18" y="2893231"/>
            <a:ext cx="7225608" cy="3351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7" y="176590"/>
            <a:ext cx="10515600" cy="58698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סריקה לרוחב תחילה - </a:t>
            </a:r>
            <a:r>
              <a:rPr lang="en-IL" dirty="0" err="1"/>
              <a:t>BFS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1EBFE-07D1-F774-BAA7-F2F21AF1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992" y="1211904"/>
            <a:ext cx="4912807" cy="5245457"/>
          </a:xfrm>
        </p:spPr>
        <p:txBody>
          <a:bodyPr/>
          <a:lstStyle/>
          <a:p>
            <a:r>
              <a:rPr lang="he-IL" dirty="0"/>
              <a:t>אם נחליף את המחסנית בתור באלגוריתם של סריקה לעומק </a:t>
            </a:r>
            <a:r>
              <a:rPr lang="he-IL" dirty="0" err="1"/>
              <a:t>איטרטיבי</a:t>
            </a:r>
            <a:r>
              <a:rPr lang="he-IL" dirty="0"/>
              <a:t>, נקבל סריקה בסדר שונה – סריקה לרוחב תחילה.</a:t>
            </a:r>
          </a:p>
          <a:p>
            <a:endParaRPr lang="en-US" dirty="0"/>
          </a:p>
          <a:p>
            <a:endParaRPr lang="he-IL" dirty="0"/>
          </a:p>
          <a:p>
            <a:r>
              <a:rPr lang="he-IL" dirty="0"/>
              <a:t>כפי שניתן לראות סריקה לרוחב מבוצעת לפי רמות או לפי המרחק מן הצומת ממנה התחלנו. קודם נסרקים הקרובים ואחר כך הרחוקים.</a:t>
            </a:r>
          </a:p>
          <a:p>
            <a:endParaRPr lang="en-IL" dirty="0"/>
          </a:p>
        </p:txBody>
      </p:sp>
      <p:pic>
        <p:nvPicPr>
          <p:cNvPr id="5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6B9135BD-7D99-7533-0527-86AEE82A17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1" end="1015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658" y="853685"/>
            <a:ext cx="4824327" cy="2713684"/>
          </a:xfrm>
          <a:prstGeom prst="rect">
            <a:avLst/>
          </a:prstGeom>
        </p:spPr>
      </p:pic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F19FB57-7C4A-A4A3-34BD-B8945D13D8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501.24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658" y="3864989"/>
            <a:ext cx="4824327" cy="271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9"/>
    </mc:Choice>
    <mc:Fallback xmlns="">
      <p:transition spd="slow" advTm="4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0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778"/>
          </a:xfrm>
        </p:spPr>
        <p:txBody>
          <a:bodyPr/>
          <a:lstStyle/>
          <a:p>
            <a:pPr algn="ctr"/>
            <a:r>
              <a:rPr lang="he-IL" dirty="0"/>
              <a:t>סריקה לרוחב תחילה - </a:t>
            </a:r>
            <a:r>
              <a:rPr lang="en-IL" dirty="0" err="1"/>
              <a:t>BFS</a:t>
            </a:r>
            <a:endParaRPr lang="en-IL" dirty="0"/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-45217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98D45C0-E26A-09E7-B938-C443ED0F15AA}"/>
              </a:ext>
            </a:extLst>
          </p:cNvPr>
          <p:cNvSpPr txBox="1"/>
          <p:nvPr/>
        </p:nvSpPr>
        <p:spPr>
          <a:xfrm>
            <a:off x="5660137" y="1391697"/>
            <a:ext cx="554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dirty="0"/>
              <a:t>כתבו פעולה הסורקת את הגרף לפי </a:t>
            </a:r>
            <a:r>
              <a:rPr lang="en-US" sz="2400" dirty="0" err="1"/>
              <a:t>BFS</a:t>
            </a:r>
            <a:r>
              <a:rPr lang="he-IL" sz="2400" dirty="0"/>
              <a:t>, ומדפיסה את רשימת הצמתים.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19DBD-D569-C04D-FC3F-BD68D5CA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3936"/>
            <a:ext cx="4044992" cy="2678714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7858795-1461-E6DF-375F-AECF0AD5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9125"/>
            <a:ext cx="4015803" cy="2017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BD3BA41-591F-0A08-DD00-1CDC0EDB5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67" y="2548119"/>
            <a:ext cx="7003101" cy="3209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3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1D749B-2062-180E-8D62-EB3852B6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991"/>
          </a:xfrm>
        </p:spPr>
        <p:txBody>
          <a:bodyPr/>
          <a:lstStyle/>
          <a:p>
            <a:pPr algn="ctr"/>
            <a:r>
              <a:rPr lang="he-IL" dirty="0"/>
              <a:t>מציאת גובה העץ - </a:t>
            </a:r>
            <a:r>
              <a:rPr lang="en-US" dirty="0" err="1"/>
              <a:t>BFS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B241703-2C51-7FB0-0DA8-C0A44A42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876" y="1436914"/>
            <a:ext cx="6183923" cy="4740049"/>
          </a:xfrm>
        </p:spPr>
        <p:txBody>
          <a:bodyPr/>
          <a:lstStyle/>
          <a:p>
            <a:r>
              <a:rPr lang="he-IL" dirty="0"/>
              <a:t>מעקב אחר רמות ב </a:t>
            </a:r>
            <a:r>
              <a:rPr lang="en-US" dirty="0"/>
              <a:t>DFS</a:t>
            </a:r>
            <a:r>
              <a:rPr lang="he-IL" dirty="0"/>
              <a:t> מסתמך על העובדה הבאה: בתחילת של סריקה של כל רמה מספר הצמתים בתור שווה למספר הצמתים ברמה !</a:t>
            </a:r>
            <a:r>
              <a:rPr lang="en-IL" dirty="0"/>
              <a:t> </a:t>
            </a:r>
            <a:endParaRPr lang="he-IL" dirty="0"/>
          </a:p>
          <a:p>
            <a:pPr lvl="1"/>
            <a:r>
              <a:rPr lang="he-IL" dirty="0"/>
              <a:t>נשמור במשתנה </a:t>
            </a:r>
            <a:r>
              <a:rPr lang="en-IL" dirty="0" err="1"/>
              <a:t>level_size</a:t>
            </a:r>
            <a:r>
              <a:rPr lang="he-IL" dirty="0"/>
              <a:t> את מספר הצמתים בכל רמה בתחילת רמה. </a:t>
            </a:r>
          </a:p>
          <a:p>
            <a:pPr lvl="1"/>
            <a:r>
              <a:rPr lang="he-IL" dirty="0"/>
              <a:t>נעבור על </a:t>
            </a:r>
            <a:r>
              <a:rPr lang="en-IL" dirty="0" err="1"/>
              <a:t>level_size</a:t>
            </a:r>
            <a:r>
              <a:rPr lang="he-IL" dirty="0"/>
              <a:t> צמתים ונדע שסיימנו את הרמה.</a:t>
            </a:r>
          </a:p>
          <a:p>
            <a:pPr lvl="1"/>
            <a:r>
              <a:rPr lang="he-IL" dirty="0"/>
              <a:t>נעדכן שוב את משתנה </a:t>
            </a:r>
            <a:r>
              <a:rPr lang="en-IL" dirty="0" err="1"/>
              <a:t>level_size</a:t>
            </a:r>
            <a:r>
              <a:rPr lang="he-IL" dirty="0"/>
              <a:t> לפי מספר הצמתים בתחילת סריקה של הרמה הבאה.</a:t>
            </a:r>
          </a:p>
          <a:p>
            <a:endParaRPr lang="en-IL" dirty="0"/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C0FD3F94-E549-7E4F-EF9A-9F95246C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-45217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0D48C4D-6A34-19DC-FD45-4D2B40A3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9" y="1419328"/>
            <a:ext cx="4522457" cy="3217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53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1D749B-2062-180E-8D62-EB3852B6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065"/>
            <a:ext cx="10515600" cy="945624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מציאת גובה העץ – </a:t>
            </a:r>
            <a:r>
              <a:rPr lang="en-US" dirty="0" err="1"/>
              <a:t>BFS</a:t>
            </a:r>
            <a:br>
              <a:rPr lang="he-IL" dirty="0"/>
            </a:br>
            <a:r>
              <a:rPr lang="he-IL" dirty="0" err="1"/>
              <a:t>כיתבו</a:t>
            </a:r>
            <a:r>
              <a:rPr lang="he-IL" dirty="0"/>
              <a:t> את האלגוריתם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B241703-2C51-7FB0-0DA8-C0A44A42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10" y="1431891"/>
            <a:ext cx="10685389" cy="1211906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שימו לב: אין לממשק תור שלנו פעולה המחזירה את מספר המשתנים. נסה לשמור משתנה </a:t>
            </a:r>
            <a:r>
              <a:rPr lang="en-IL" dirty="0" err="1"/>
              <a:t>qSize</a:t>
            </a:r>
            <a:r>
              <a:rPr lang="he-IL" dirty="0"/>
              <a:t> במהלך הריצה של האלגוריתם ובו מתעדכן גודל התור בכל רגע.</a:t>
            </a:r>
            <a:endParaRPr lang="en-IL" dirty="0"/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C0FD3F94-E549-7E4F-EF9A-9F95246CE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-45217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9282EC1-BFD5-343A-D247-BEEAB7C8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29" y="2286915"/>
            <a:ext cx="8096952" cy="44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8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722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תרגילים – סריקה לרוחב</a:t>
            </a:r>
            <a:endParaRPr lang="en-IL" dirty="0"/>
          </a:p>
        </p:txBody>
      </p:sp>
      <p:graphicFrame>
        <p:nvGraphicFramePr>
          <p:cNvPr id="9" name="טבלה 9">
            <a:extLst>
              <a:ext uri="{FF2B5EF4-FFF2-40B4-BE49-F238E27FC236}">
                <a16:creationId xmlns:a16="http://schemas.microsoft.com/office/drawing/2014/main" id="{8E017CF2-B69D-288C-9DAE-AAB315BA3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73052"/>
              </p:ext>
            </p:extLst>
          </p:nvPr>
        </p:nvGraphicFramePr>
        <p:xfrm>
          <a:off x="838200" y="1335024"/>
          <a:ext cx="10515600" cy="524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310">
                  <a:extLst>
                    <a:ext uri="{9D8B030D-6E8A-4147-A177-3AD203B41FA5}">
                      <a16:colId xmlns:a16="http://schemas.microsoft.com/office/drawing/2014/main" val="4078219138"/>
                    </a:ext>
                  </a:extLst>
                </a:gridCol>
                <a:gridCol w="7299290">
                  <a:extLst>
                    <a:ext uri="{9D8B030D-6E8A-4147-A177-3AD203B41FA5}">
                      <a16:colId xmlns:a16="http://schemas.microsoft.com/office/drawing/2014/main" val="4184666451"/>
                    </a:ext>
                  </a:extLst>
                </a:gridCol>
              </a:tblGrid>
              <a:tr h="449545">
                <a:tc>
                  <a:txBody>
                    <a:bodyPr/>
                    <a:lstStyle/>
                    <a:p>
                      <a:r>
                        <a:rPr lang="he-IL" sz="2000" dirty="0"/>
                        <a:t>הפעולה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/>
                        <a:t>תיאור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24422"/>
                  </a:ext>
                </a:extLst>
              </a:tr>
              <a:tr h="79535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/>
                        <a:t>BFS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 err="1"/>
                        <a:t>כיתבו</a:t>
                      </a:r>
                      <a:r>
                        <a:rPr lang="he-IL" sz="2000" dirty="0"/>
                        <a:t> את הפעולה </a:t>
                      </a:r>
                      <a:r>
                        <a:rPr lang="en-US" sz="2000" dirty="0"/>
                        <a:t>BFS</a:t>
                      </a:r>
                      <a:r>
                        <a:rPr lang="he-IL" sz="2000" dirty="0"/>
                        <a:t> המקבלת עץ בינארי &lt;</a:t>
                      </a:r>
                      <a:r>
                        <a:rPr lang="en-US" sz="2000" dirty="0"/>
                        <a:t>T</a:t>
                      </a:r>
                      <a:r>
                        <a:rPr lang="he-IL" sz="2000" dirty="0"/>
                        <a:t>&gt; ומחזירה את רשימת העלים בסריקה לרוחב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04364"/>
                  </a:ext>
                </a:extLst>
              </a:tr>
              <a:tr h="795350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BFS_Height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 err="1"/>
                        <a:t>כיתבו</a:t>
                      </a:r>
                      <a:r>
                        <a:rPr lang="he-IL" sz="2000" dirty="0"/>
                        <a:t> פעולה המקבלת עץ בינארי ומחזירה את גובה העץ באמצעות סריקה לרוחב.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53204"/>
                  </a:ext>
                </a:extLst>
              </a:tr>
              <a:tr h="795350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BFS_SumOfLevel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 err="1"/>
                        <a:t>כיתבו</a:t>
                      </a:r>
                      <a:r>
                        <a:rPr lang="he-IL" sz="2000" dirty="0"/>
                        <a:t> פעולה המקבלת עץ בינארי ורמה ומחזירה את סכום הצמתים ברמה.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184351"/>
                  </a:ext>
                </a:extLst>
              </a:tr>
              <a:tr h="449545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BFS_Multiple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 err="1"/>
                        <a:t>כיתבו</a:t>
                      </a:r>
                      <a:r>
                        <a:rPr lang="he-IL" sz="2000" dirty="0"/>
                        <a:t> פעולה המקבלת עץ בינארי ומשנה את ערכיו כך: הערכים ברמה 0 יוכפלו ב 1, ברמה 1 יוכפלו ב-10, ברמה 2 יוכפלו ב- 100 וכד ...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161360"/>
                  </a:ext>
                </a:extLst>
              </a:tr>
              <a:tr h="449545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BFS_NodeLevel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b="0" dirty="0" err="1"/>
                        <a:t>כיתבו</a:t>
                      </a:r>
                      <a:r>
                        <a:rPr lang="he-IL" sz="2000" b="0" dirty="0"/>
                        <a:t> פעולה חיצונית המקבלת עץ בינארי של מספרים שלמים וערך כלשהו המופיע בעץ, ומדפיסה את הרמה בה מופיע הערך (שאלה 41 בספר)</a:t>
                      </a:r>
                      <a:endParaRPr lang="en-IL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41456"/>
                  </a:ext>
                </a:extLst>
              </a:tr>
              <a:tr h="449545">
                <a:tc>
                  <a:txBody>
                    <a:bodyPr/>
                    <a:lstStyle/>
                    <a:p>
                      <a:pPr algn="l" rtl="0"/>
                      <a:r>
                        <a:rPr lang="en-IL" sz="2000" dirty="0" err="1"/>
                        <a:t>BFS_evenLevels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sz="2000" dirty="0" err="1"/>
                        <a:t>כיתבו</a:t>
                      </a:r>
                      <a:r>
                        <a:rPr lang="he-IL" sz="2000" dirty="0"/>
                        <a:t> פעולה חיצונית המקבלת עץ בינארי של מספרים שלמים ומדפיסה את הצמתים ברמות הזוגיות של העץ, לפי סדר הופעתם מימין לשמאל (שאלה 40 בספר)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98881"/>
                  </a:ext>
                </a:extLst>
              </a:tr>
            </a:tbl>
          </a:graphicData>
        </a:graphic>
      </p:graphicFrame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398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C5C3-5C1D-50D3-F26F-29FC60DA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287"/>
          </a:xfrm>
        </p:spPr>
        <p:txBody>
          <a:bodyPr>
            <a:normAutofit fontScale="90000"/>
          </a:bodyPr>
          <a:lstStyle/>
          <a:p>
            <a:pPr algn="ctr"/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67B6-8AC5-96E8-936A-495012E1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905"/>
            <a:ext cx="10515600" cy="4965058"/>
          </a:xfrm>
        </p:spPr>
        <p:txBody>
          <a:bodyPr/>
          <a:lstStyle/>
          <a:p>
            <a:endParaRPr lang="en-IL" dirty="0"/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0CE175FC-66FE-E75B-37E6-D08FE2BD5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133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עצים - המשך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342" y="1508760"/>
            <a:ext cx="6197458" cy="4668203"/>
          </a:xfrm>
        </p:spPr>
        <p:txBody>
          <a:bodyPr/>
          <a:lstStyle/>
          <a:p>
            <a:r>
              <a:rPr lang="he-IL" dirty="0"/>
              <a:t>עץ – הוא גרף </a:t>
            </a:r>
            <a:r>
              <a:rPr lang="he-IL" dirty="0" err="1"/>
              <a:t>קשיר</a:t>
            </a:r>
            <a:r>
              <a:rPr lang="he-IL" dirty="0"/>
              <a:t> ללא מעגלים.</a:t>
            </a:r>
          </a:p>
          <a:p>
            <a:r>
              <a:rPr lang="he-IL" dirty="0"/>
              <a:t>שורש - הצומת ברמה הראשונה.</a:t>
            </a:r>
          </a:p>
          <a:p>
            <a:r>
              <a:rPr lang="he-IL" dirty="0"/>
              <a:t>עלה – צומת ללא צאצאים</a:t>
            </a:r>
          </a:p>
          <a:p>
            <a:r>
              <a:rPr lang="he-IL" dirty="0"/>
              <a:t>עומק/רמה (</a:t>
            </a:r>
            <a:r>
              <a:rPr lang="en-US" dirty="0"/>
              <a:t>level</a:t>
            </a:r>
            <a:r>
              <a:rPr lang="he-IL" dirty="0"/>
              <a:t>) של צומת – המרחק של הצומת מן השורש. רמת השורש היא 0.</a:t>
            </a:r>
          </a:p>
          <a:p>
            <a:r>
              <a:rPr lang="he-IL" dirty="0"/>
              <a:t>גובה של צומת (</a:t>
            </a:r>
            <a:r>
              <a:rPr lang="en-US" dirty="0"/>
              <a:t>height</a:t>
            </a:r>
            <a:r>
              <a:rPr lang="he-IL" dirty="0"/>
              <a:t>) – המרחק המירבי מהצומת לעלה המרוחק ביותר. גובה של עלה הוא 0.</a:t>
            </a:r>
          </a:p>
          <a:p>
            <a:pPr algn="r"/>
            <a:r>
              <a:rPr lang="he-IL" dirty="0"/>
              <a:t>גובה העץ – הגובה של השורש.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47056" y="-88724"/>
            <a:ext cx="1206682" cy="1211904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EC34553-1404-F2CC-9C39-6FAC9B3C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2" y="1690689"/>
            <a:ext cx="4852349" cy="3695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AF4D0-F0DE-A9FD-21FE-429EA05B4A24}"/>
              </a:ext>
            </a:extLst>
          </p:cNvPr>
          <p:cNvSpPr txBox="1"/>
          <p:nvPr/>
        </p:nvSpPr>
        <p:spPr>
          <a:xfrm>
            <a:off x="3456432" y="1825625"/>
            <a:ext cx="67665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d = 0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F0330-5EEB-36B6-A3B2-CC6545044DE9}"/>
              </a:ext>
            </a:extLst>
          </p:cNvPr>
          <p:cNvSpPr txBox="1"/>
          <p:nvPr/>
        </p:nvSpPr>
        <p:spPr>
          <a:xfrm>
            <a:off x="384048" y="3892169"/>
            <a:ext cx="67665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d = 2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7D6E7-AB52-DF24-132B-17D4650180B8}"/>
              </a:ext>
            </a:extLst>
          </p:cNvPr>
          <p:cNvSpPr txBox="1"/>
          <p:nvPr/>
        </p:nvSpPr>
        <p:spPr>
          <a:xfrm>
            <a:off x="2730166" y="5336087"/>
            <a:ext cx="676656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h = 0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225E1-F838-699C-4FAC-907B719D27D2}"/>
              </a:ext>
            </a:extLst>
          </p:cNvPr>
          <p:cNvSpPr txBox="1"/>
          <p:nvPr/>
        </p:nvSpPr>
        <p:spPr>
          <a:xfrm>
            <a:off x="2053510" y="1789483"/>
            <a:ext cx="676656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h = 3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46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עץ בינארי - הגדרות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73A9A-7A1A-A40D-567A-7BF582B69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8032" y="1825625"/>
                <a:ext cx="6525768" cy="4351338"/>
              </a:xfrm>
            </p:spPr>
            <p:txBody>
              <a:bodyPr>
                <a:normAutofit/>
              </a:bodyPr>
              <a:lstStyle/>
              <a:p>
                <a:r>
                  <a:rPr lang="he-IL" dirty="0"/>
                  <a:t>עץ בינארי – עץ מכוון שבו לכל עלה יש לכל היותר שני בנים.</a:t>
                </a:r>
                <a:endParaRPr lang="en-US" dirty="0"/>
              </a:p>
              <a:p>
                <a:r>
                  <a:rPr lang="he-IL" dirty="0"/>
                  <a:t>עץ בינארי מלא – עץ בו לכל צומת שאינו עלה יש שני בנים.</a:t>
                </a:r>
              </a:p>
              <a:p>
                <a:r>
                  <a:rPr lang="he-IL" dirty="0"/>
                  <a:t>עץ בינארי מושלם – עץ בינארי מלא בו כל העלים הם מאותה רמה.</a:t>
                </a:r>
              </a:p>
              <a:p>
                <a:endParaRPr lang="he-IL" dirty="0"/>
              </a:p>
              <a:p>
                <a:r>
                  <a:rPr lang="he-IL" dirty="0"/>
                  <a:t>מס' הצמתים בעץ בינארי מושלם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r>
                  <a:rPr lang="he-IL" dirty="0"/>
                  <a:t>מס' העלים בעץ בינארי מושלם הוא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373A9A-7A1A-A40D-567A-7BF582B69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8032" y="1825625"/>
                <a:ext cx="6525768" cy="4351338"/>
              </a:xfrm>
              <a:blipFill>
                <a:blip r:embed="rId2"/>
                <a:stretch>
                  <a:fillRect l="-1587" t="-2661" r="-1681" b="-1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744BBE-81B8-DB66-BCB4-2B1ADD303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85" y="2243556"/>
            <a:ext cx="4506066" cy="35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8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עץ בינארי – הגדרות המשך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032" y="1825625"/>
            <a:ext cx="6525768" cy="4351338"/>
          </a:xfrm>
        </p:spPr>
        <p:txBody>
          <a:bodyPr>
            <a:normAutofit fontScale="77500" lnSpcReduction="20000"/>
          </a:bodyPr>
          <a:lstStyle/>
          <a:p>
            <a:r>
              <a:rPr lang="he-IL" dirty="0"/>
              <a:t>צומת (</a:t>
            </a:r>
            <a:r>
              <a:rPr lang="en-US" dirty="0"/>
              <a:t>node</a:t>
            </a:r>
            <a:r>
              <a:rPr lang="he-IL" dirty="0"/>
              <a:t>)– כל איבר בעץ.</a:t>
            </a:r>
          </a:p>
          <a:p>
            <a:r>
              <a:rPr lang="he-IL" dirty="0"/>
              <a:t>שורש (</a:t>
            </a:r>
            <a:r>
              <a:rPr lang="en-US" dirty="0"/>
              <a:t>root</a:t>
            </a:r>
            <a:r>
              <a:rPr lang="he-IL" dirty="0"/>
              <a:t>) – הצומת ברמה העליונה.</a:t>
            </a:r>
          </a:p>
          <a:p>
            <a:r>
              <a:rPr lang="he-IL" dirty="0"/>
              <a:t>בן (</a:t>
            </a:r>
            <a:r>
              <a:rPr lang="en-US" dirty="0"/>
              <a:t>child, son</a:t>
            </a:r>
            <a:r>
              <a:rPr lang="he-IL" dirty="0"/>
              <a:t>) – צומת עוקב</a:t>
            </a:r>
            <a:r>
              <a:rPr lang="en-US" dirty="0"/>
              <a:t> </a:t>
            </a:r>
            <a:r>
              <a:rPr lang="he-IL" dirty="0"/>
              <a:t> (מתחת).</a:t>
            </a:r>
          </a:p>
          <a:p>
            <a:r>
              <a:rPr lang="he-IL" dirty="0"/>
              <a:t>הורה/אב (</a:t>
            </a:r>
            <a:r>
              <a:rPr lang="en-US" dirty="0" err="1"/>
              <a:t>fathet</a:t>
            </a:r>
            <a:r>
              <a:rPr lang="en-US" dirty="0"/>
              <a:t>/parent</a:t>
            </a:r>
            <a:r>
              <a:rPr lang="he-IL" dirty="0"/>
              <a:t>) – צומת קודם.</a:t>
            </a:r>
          </a:p>
          <a:p>
            <a:r>
              <a:rPr lang="he-IL" dirty="0"/>
              <a:t>עלה (</a:t>
            </a:r>
            <a:r>
              <a:rPr lang="en-US" dirty="0"/>
              <a:t>leaf</a:t>
            </a:r>
            <a:r>
              <a:rPr lang="he-IL" dirty="0"/>
              <a:t>) – צומת ללא בנים.</a:t>
            </a:r>
          </a:p>
          <a:p>
            <a:r>
              <a:rPr lang="he-IL" dirty="0"/>
              <a:t>חזית – אוסף כל העלים בעץ.</a:t>
            </a:r>
          </a:p>
          <a:p>
            <a:r>
              <a:rPr lang="he-IL" dirty="0"/>
              <a:t>תת עץ שמאלי – העץ שהבן השמאלי הוא השורש שלו (בדומה, תת עץ ימני).</a:t>
            </a:r>
          </a:p>
          <a:p>
            <a:r>
              <a:rPr lang="he-IL" dirty="0"/>
              <a:t>אחים (</a:t>
            </a:r>
            <a:r>
              <a:rPr lang="en-US" dirty="0"/>
              <a:t>sibling</a:t>
            </a:r>
            <a:r>
              <a:rPr lang="he-IL" dirty="0"/>
              <a:t>) – צמתים עם אותו אב.</a:t>
            </a:r>
          </a:p>
          <a:p>
            <a:r>
              <a:rPr lang="he-IL" dirty="0"/>
              <a:t>אב קדמון (</a:t>
            </a:r>
            <a:r>
              <a:rPr lang="en-US" dirty="0"/>
              <a:t>ancestor</a:t>
            </a:r>
            <a:r>
              <a:rPr lang="he-IL" dirty="0"/>
              <a:t>) – הוא הצומת הנמצא מעל צומת אחר בעץ ויש ביניהם מסלול.</a:t>
            </a:r>
          </a:p>
          <a:p>
            <a:r>
              <a:rPr lang="he-IL" dirty="0"/>
              <a:t>צאצא (</a:t>
            </a:r>
            <a:r>
              <a:rPr lang="en-US" dirty="0"/>
              <a:t>Descendant</a:t>
            </a:r>
            <a:r>
              <a:rPr lang="he-IL" dirty="0"/>
              <a:t>) צומת הנמצא מתחת לצומת אחר ויש ביניהם מסלול.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744BBE-81B8-DB66-BCB4-2B1ADD30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5" y="2243556"/>
            <a:ext cx="4506066" cy="35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9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ייצוג גרף בתוכנת מחשב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672" y="1825625"/>
            <a:ext cx="8263128" cy="4351338"/>
          </a:xfrm>
        </p:spPr>
        <p:txBody>
          <a:bodyPr>
            <a:normAutofit/>
          </a:bodyPr>
          <a:lstStyle/>
          <a:p>
            <a:r>
              <a:rPr lang="he-IL" dirty="0"/>
              <a:t>ניתן לייצג מבנה נתונים של גרף במדעי המחשב בדרכים הבאות:</a:t>
            </a:r>
          </a:p>
          <a:p>
            <a:pPr lvl="1"/>
            <a:r>
              <a:rPr lang="he-IL" dirty="0"/>
              <a:t>באמצעות חוליות: המייצגות את הצמתים ואילו הקשרים (המצביעים) ביניהם מייצגים את הקשתות.</a:t>
            </a:r>
          </a:p>
          <a:p>
            <a:pPr lvl="1"/>
            <a:r>
              <a:rPr lang="he-IL" dirty="0"/>
              <a:t>באמצעות מטריצה </a:t>
            </a:r>
            <a:r>
              <a:rPr lang="he-IL" dirty="0" err="1"/>
              <a:t>שכנויות</a:t>
            </a:r>
            <a:r>
              <a:rPr lang="he-IL" dirty="0"/>
              <a:t>: בה האינדקסים מייצגים את הצמתים (כל צומת מופיע גם כשורה וגם כעמודה) והערכים בתאים (בוליאני) המצטלבים מייצגים את הקשתות (יש קשת או אין קשת)</a:t>
            </a:r>
          </a:p>
          <a:p>
            <a:pPr lvl="1"/>
            <a:r>
              <a:rPr lang="he-IL" dirty="0"/>
              <a:t>באמצעות רשימת </a:t>
            </a:r>
            <a:r>
              <a:rPr lang="he-IL" dirty="0" err="1"/>
              <a:t>שכנויות</a:t>
            </a:r>
            <a:r>
              <a:rPr lang="he-IL" dirty="0"/>
              <a:t>: רשימה של צמתים, כאשר לכל צומת נשמור את הצמתים אליהם הוא מחובר בקשת.</a:t>
            </a:r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78DBD-CDC4-C77B-ED0E-992140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08" y="3759647"/>
            <a:ext cx="2692864" cy="27332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C935BA-8FC0-3C45-C9BF-84D57DE2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0" y="2008748"/>
            <a:ext cx="1933912" cy="16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9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BinNode</a:t>
            </a:r>
            <a:r>
              <a:rPr lang="en-US" dirty="0"/>
              <a:t>&lt;T&gt;</a:t>
            </a:r>
            <a:br>
              <a:rPr lang="he-IL" dirty="0"/>
            </a:br>
            <a:r>
              <a:rPr lang="he-IL" dirty="0"/>
              <a:t>ייצוג באמצעות חוליות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2055813"/>
            <a:ext cx="11079480" cy="4121150"/>
          </a:xfrm>
        </p:spPr>
        <p:txBody>
          <a:bodyPr>
            <a:normAutofit/>
          </a:bodyPr>
          <a:lstStyle/>
          <a:p>
            <a:r>
              <a:rPr lang="he-IL" dirty="0"/>
              <a:t>המחלה </a:t>
            </a:r>
            <a:r>
              <a:rPr lang="en-US" dirty="0" err="1"/>
              <a:t>BinNode</a:t>
            </a:r>
            <a:r>
              <a:rPr lang="en-US" dirty="0"/>
              <a:t>&lt;T&gt;</a:t>
            </a:r>
            <a:r>
              <a:rPr lang="he-IL" dirty="0"/>
              <a:t> הינה למעשה חוליה גנרית עם שני מצביעים, האחד לבן הימני והשני לבן השמאלי. </a:t>
            </a:r>
          </a:p>
          <a:p>
            <a:r>
              <a:rPr lang="he-IL" dirty="0"/>
              <a:t>בנוסף קיים מאפיין הערך </a:t>
            </a:r>
            <a:r>
              <a:rPr lang="en-US" dirty="0"/>
              <a:t>value</a:t>
            </a:r>
            <a:r>
              <a:rPr lang="he-IL" dirty="0"/>
              <a:t>.</a:t>
            </a:r>
          </a:p>
          <a:p>
            <a:r>
              <a:rPr lang="he-IL" dirty="0"/>
              <a:t>באמצעות חוליה זו אנו נבנה עץ בינארי, שערכיו הם כערך </a:t>
            </a:r>
            <a:r>
              <a:rPr lang="he-IL" dirty="0" err="1"/>
              <a:t>החוליה</a:t>
            </a:r>
            <a:r>
              <a:rPr lang="he-IL" dirty="0"/>
              <a:t>.</a:t>
            </a:r>
          </a:p>
          <a:p>
            <a:r>
              <a:rPr lang="he-IL" dirty="0"/>
              <a:t>המחלקה </a:t>
            </a:r>
            <a:r>
              <a:rPr lang="en-US" dirty="0"/>
              <a:t>BinNode</a:t>
            </a:r>
            <a:r>
              <a:rPr lang="he-IL" dirty="0"/>
              <a:t> נכללת ב </a:t>
            </a:r>
            <a:r>
              <a:rPr lang="en-US" dirty="0"/>
              <a:t>Unit4</a:t>
            </a:r>
            <a:r>
              <a:rPr lang="he-IL" dirty="0"/>
              <a:t>, יחד עם מחלקה גרפית להדפסת עצים. </a:t>
            </a:r>
          </a:p>
          <a:p>
            <a:endParaRPr lang="he-IL" dirty="0"/>
          </a:p>
          <a:p>
            <a:endParaRPr lang="en-IL" dirty="0"/>
          </a:p>
        </p:txBody>
      </p:sp>
      <p:grpSp>
        <p:nvGrpSpPr>
          <p:cNvPr id="4" name="קבוצה 1">
            <a:extLst>
              <a:ext uri="{FF2B5EF4-FFF2-40B4-BE49-F238E27FC236}">
                <a16:creationId xmlns:a16="http://schemas.microsoft.com/office/drawing/2014/main" id="{5D3B76B8-7BA3-8A34-F86A-534090E637ED}"/>
              </a:ext>
            </a:extLst>
          </p:cNvPr>
          <p:cNvGrpSpPr/>
          <p:nvPr/>
        </p:nvGrpSpPr>
        <p:grpSpPr>
          <a:xfrm>
            <a:off x="21353" y="0"/>
            <a:ext cx="2488167" cy="1918007"/>
            <a:chOff x="41279" y="0"/>
            <a:chExt cx="2178047" cy="1443577"/>
          </a:xfrm>
        </p:grpSpPr>
        <p:grpSp>
          <p:nvGrpSpPr>
            <p:cNvPr id="5" name="קבוצה 35">
              <a:extLst>
                <a:ext uri="{FF2B5EF4-FFF2-40B4-BE49-F238E27FC236}">
                  <a16:creationId xmlns:a16="http://schemas.microsoft.com/office/drawing/2014/main" id="{AA4E3ACC-64EC-1927-0EE0-6D8BA87C89F4}"/>
                </a:ext>
              </a:extLst>
            </p:cNvPr>
            <p:cNvGrpSpPr/>
            <p:nvPr/>
          </p:nvGrpSpPr>
          <p:grpSpPr>
            <a:xfrm>
              <a:off x="41280" y="0"/>
              <a:ext cx="2178046" cy="1443577"/>
              <a:chOff x="3180" y="0"/>
              <a:chExt cx="2178046" cy="1412465"/>
            </a:xfrm>
          </p:grpSpPr>
          <p:pic>
            <p:nvPicPr>
              <p:cNvPr id="7" name="pasted-image.png">
                <a:extLst>
                  <a:ext uri="{FF2B5EF4-FFF2-40B4-BE49-F238E27FC236}">
                    <a16:creationId xmlns:a16="http://schemas.microsoft.com/office/drawing/2014/main" id="{F528B960-8BB4-58FB-4768-0A9D0C6DB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242" r="7107" b="22716"/>
              <a:stretch/>
            </p:blipFill>
            <p:spPr bwMode="auto">
              <a:xfrm>
                <a:off x="569588" y="0"/>
                <a:ext cx="1056284" cy="892474"/>
              </a:xfrm>
              <a:prstGeom prst="rect">
                <a:avLst/>
              </a:prstGeom>
              <a:ln>
                <a:noFill/>
              </a:ln>
              <a:effectLst/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תיבת טקסט 2">
                <a:extLst>
                  <a:ext uri="{FF2B5EF4-FFF2-40B4-BE49-F238E27FC236}">
                    <a16:creationId xmlns:a16="http://schemas.microsoft.com/office/drawing/2014/main" id="{39071D70-E807-308A-203A-7FCCA95338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80" y="1141768"/>
                <a:ext cx="2178046" cy="2706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/>
                <a:r>
                  <a:rPr lang="he-IL" sz="1300" dirty="0">
                    <a:solidFill>
                      <a:srgbClr val="2E74B5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בית לערכים, למצוינות וחדשנות</a:t>
                </a:r>
                <a:endParaRPr lang="en-IL" sz="1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B466B0A-9537-269A-D4DF-CDCE87376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279" y="912133"/>
              <a:ext cx="2178045" cy="25478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/>
              <a:r>
                <a:rPr lang="he-IL" sz="1400" b="1" dirty="0">
                  <a:solidFill>
                    <a:srgbClr val="2E74B5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קריית חינוך "פארק המדע"</a:t>
              </a:r>
              <a:endParaRPr lang="en-I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8" name="Picture 4" descr="Binary search tree data structure | implementation in C++">
            <a:extLst>
              <a:ext uri="{FF2B5EF4-FFF2-40B4-BE49-F238E27FC236}">
                <a16:creationId xmlns:a16="http://schemas.microsoft.com/office/drawing/2014/main" id="{E18C8022-9511-CCDC-96E8-E9F4FFAC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92" y="4554863"/>
            <a:ext cx="5503735" cy="193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27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6923809-3C3F-4215-805A-F64AA463C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09678"/>
            <a:ext cx="7531019" cy="64745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728" y="630302"/>
            <a:ext cx="4828032" cy="10339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l"/>
            <a:r>
              <a:rPr lang="he-IL" dirty="0"/>
              <a:t>המחלקה </a:t>
            </a:r>
            <a:r>
              <a:rPr lang="en-IL" dirty="0"/>
              <a:t>Bin</a:t>
            </a:r>
            <a:r>
              <a:rPr lang="en-US" dirty="0"/>
              <a:t>Node&lt;T&gt;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35161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75B-EA1B-C159-C544-83077EF2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3987"/>
          </a:xfrm>
        </p:spPr>
        <p:txBody>
          <a:bodyPr>
            <a:normAutofit/>
          </a:bodyPr>
          <a:lstStyle/>
          <a:p>
            <a:pPr algn="ctr"/>
            <a:r>
              <a:rPr lang="he-IL" dirty="0"/>
              <a:t>פעולות ליצירת גרף בינארי מקובץ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3A9A-7A1A-A40D-567A-7BF582B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044" y="1387148"/>
            <a:ext cx="3735340" cy="4980734"/>
          </a:xfrm>
        </p:spPr>
        <p:txBody>
          <a:bodyPr>
            <a:normAutofit/>
          </a:bodyPr>
          <a:lstStyle/>
          <a:p>
            <a:r>
              <a:rPr lang="he-IL" dirty="0"/>
              <a:t> המחלקה </a:t>
            </a:r>
            <a:r>
              <a:rPr lang="en-US" dirty="0" err="1"/>
              <a:t>BinTree</a:t>
            </a:r>
            <a:r>
              <a:rPr lang="en-US" dirty="0"/>
              <a:t>&lt;T&gt;</a:t>
            </a:r>
            <a:r>
              <a:rPr lang="he-IL" dirty="0"/>
              <a:t> כוללת פעולות סטטיות לבניית עץ מקובץ טקסט פשוט.</a:t>
            </a:r>
          </a:p>
          <a:p>
            <a:r>
              <a:rPr lang="he-IL" dirty="0"/>
              <a:t>באמצעות מחלקה זו תוכלו לתרגל את </a:t>
            </a:r>
            <a:r>
              <a:rPr lang="he-IL" dirty="0" err="1"/>
              <a:t>האלגורתמים</a:t>
            </a:r>
            <a:r>
              <a:rPr lang="he-IL" dirty="0"/>
              <a:t> בנושא העצים. </a:t>
            </a:r>
          </a:p>
          <a:p>
            <a:r>
              <a:rPr lang="he-IL" dirty="0"/>
              <a:t>הדפסת העץ נעשית באמצעות המחלקה הגרפית של </a:t>
            </a:r>
            <a:r>
              <a:rPr lang="en-US" dirty="0"/>
              <a:t>unit4</a:t>
            </a:r>
            <a:r>
              <a:rPr lang="he-IL" dirty="0"/>
              <a:t>.</a:t>
            </a:r>
            <a:endParaRPr lang="en-IL" dirty="0"/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F528B960-8BB4-58FB-4768-0A9D0C6D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r="7107" b="22716"/>
          <a:stretch/>
        </p:blipFill>
        <p:spPr bwMode="auto">
          <a:xfrm>
            <a:off x="668410" y="0"/>
            <a:ext cx="1206683" cy="1211905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60805-6A28-ED3E-2DBA-1BF17FCD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2" y="1387147"/>
            <a:ext cx="7573432" cy="3258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345E3-711F-23C2-AA18-434763603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0" y="4743187"/>
            <a:ext cx="3418799" cy="174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1A1BDF-9D8C-F793-FB04-8983FC701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44" y="4743187"/>
            <a:ext cx="2242714" cy="17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672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13472</TotalTime>
  <Words>1354</Words>
  <Application>Microsoft Office PowerPoint</Application>
  <PresentationFormat>מסך רחב</PresentationFormat>
  <Paragraphs>159</Paragraphs>
  <Slides>29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ערכת נושא Office</vt:lpstr>
      <vt:lpstr>עץ בינארי והחוליה הבינארית</vt:lpstr>
      <vt:lpstr>הגדרה</vt:lpstr>
      <vt:lpstr>עצים - המשך</vt:lpstr>
      <vt:lpstr>עץ בינארי - הגדרות</vt:lpstr>
      <vt:lpstr>עץ בינארי – הגדרות המשך</vt:lpstr>
      <vt:lpstr>ייצוג גרף בתוכנת מחשב</vt:lpstr>
      <vt:lpstr>BinNode&lt;T&gt; ייצוג באמצעות חוליות</vt:lpstr>
      <vt:lpstr>המחלקה BinNode&lt;T&gt;</vt:lpstr>
      <vt:lpstr>פעולות ליצירת גרף בינארי מקובץ</vt:lpstr>
      <vt:lpstr>מחלקה גרפית לייצוג עץ בינארי Unit4.BinTreeCanvasLib</vt:lpstr>
      <vt:lpstr>סריקה לעומק תחילה DFS – Depth First Search</vt:lpstr>
      <vt:lpstr>אלגוריתם DFS</vt:lpstr>
      <vt:lpstr>סדר הסריקה</vt:lpstr>
      <vt:lpstr>סדר הסריקה</vt:lpstr>
      <vt:lpstr>תרגילים – פעולות סטטיות לביצוע על עץ int</vt:lpstr>
      <vt:lpstr>בגרות 2022</vt:lpstr>
      <vt:lpstr>בגרות 2022 - המשך</vt:lpstr>
      <vt:lpstr>בגרות 2020</vt:lpstr>
      <vt:lpstr>בגרות 2020 מועד מיוחד</vt:lpstr>
      <vt:lpstr>בגרות 2019</vt:lpstr>
      <vt:lpstr>סריקה לעומק מחזורית Iterative DFS</vt:lpstr>
      <vt:lpstr>פעולת המחסנית ב DFS</vt:lpstr>
      <vt:lpstr>הפעולה DFS_Stack</vt:lpstr>
      <vt:lpstr>סריקה לרוחב תחילה - BFS</vt:lpstr>
      <vt:lpstr>סריקה לרוחב תחילה - BFS</vt:lpstr>
      <vt:lpstr>מציאת גובה העץ - BFS</vt:lpstr>
      <vt:lpstr>מציאת גובה העץ – BFS כיתבו את האלגוריתם</vt:lpstr>
      <vt:lpstr>תרגילים – סריקה לרוחב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רקורסיה</dc:title>
  <dc:creator>גלעד מרקמן</dc:creator>
  <cp:lastModifiedBy>גלעד מרקמן</cp:lastModifiedBy>
  <cp:revision>227</cp:revision>
  <dcterms:created xsi:type="dcterms:W3CDTF">2022-08-12T16:17:33Z</dcterms:created>
  <dcterms:modified xsi:type="dcterms:W3CDTF">2023-01-16T16:22:36Z</dcterms:modified>
</cp:coreProperties>
</file>